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26"/>
  </p:notesMasterIdLst>
  <p:sldIdLst>
    <p:sldId id="265" r:id="rId2"/>
    <p:sldId id="431" r:id="rId3"/>
    <p:sldId id="268" r:id="rId4"/>
    <p:sldId id="377" r:id="rId5"/>
    <p:sldId id="445" r:id="rId6"/>
    <p:sldId id="327" r:id="rId7"/>
    <p:sldId id="406" r:id="rId8"/>
    <p:sldId id="411" r:id="rId9"/>
    <p:sldId id="417" r:id="rId10"/>
    <p:sldId id="446" r:id="rId11"/>
    <p:sldId id="447" r:id="rId12"/>
    <p:sldId id="425" r:id="rId13"/>
    <p:sldId id="426" r:id="rId14"/>
    <p:sldId id="428" r:id="rId15"/>
    <p:sldId id="427" r:id="rId16"/>
    <p:sldId id="442" r:id="rId17"/>
    <p:sldId id="443" r:id="rId18"/>
    <p:sldId id="441" r:id="rId19"/>
    <p:sldId id="448" r:id="rId20"/>
    <p:sldId id="450" r:id="rId21"/>
    <p:sldId id="453" r:id="rId22"/>
    <p:sldId id="455" r:id="rId23"/>
    <p:sldId id="451" r:id="rId24"/>
    <p:sldId id="44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23229"/>
    <p:restoredTop sz="84088"/>
  </p:normalViewPr>
  <p:slideViewPr>
    <p:cSldViewPr snapToGrid="0" snapToObjects="1">
      <p:cViewPr varScale="1">
        <p:scale>
          <a:sx n="83" d="100"/>
          <a:sy n="83" d="100"/>
        </p:scale>
        <p:origin x="30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D9FF8E-10DD-42A2-AD1E-4459247DEB72}" type="datetimeFigureOut">
              <a:rPr lang="en-US" smtClean="0"/>
              <a:t>12/8/2024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712E2-210E-442A-87B6-11160978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43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628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A864B-9E3A-DD4B-932A-EE7A3094AE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562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have we done so far?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848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A864B-9E3A-DD4B-932A-EE7A3094AE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405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A864B-9E3A-DD4B-932A-EE7A3094AE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44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have we done so far?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599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QUESTION: What are some “Other factors” that should be considered?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484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215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/document/d/1n8NZmXi12ud3Tq3XwukmNPi-yvOaJGAb4Xc4hy9yAtk/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/document/d/1i3niCRspaYgCFyZv4FedHjm_qgTudJTf4JFzv2qPIFM/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/document/d/1SnbNNXhEPTjM_WFsJGb4PKfKYwMf44laHU5ic4cyec4/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/document/d/1BMacpBTOfr9AEuDAePF_fRnLcrLjUgW9sbjulRaNRWo/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/document/d/1Mt0tlsT_VXwZyOOjUNcs34OBCBfgehutNO45ZnnlMTA/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/document/d/1g9GR6NagLkLczVDEIxIeCLw1wB_QpshNcQmFzXU_3wg/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07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75F9-B840-D14E-954C-B52AA6150F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0B79DF-EEEF-9A45-A67A-28764B4FF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48809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A202-D54C-804D-BC61-773957038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8718D-443A-2549-B8D4-E6EE5695B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D2B03-0336-6C47-A395-421826B980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6703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3B2F-404E-2B42-9799-837D881DB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096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2D1C27-05B1-0A4C-ACE5-EF2061BD5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575413"/>
            <a:ext cx="10515600" cy="434064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602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69710D-115D-0345-8A20-C32D3E5135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FB668-4C3D-7B49-9CC6-EDCC023D49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9597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5FD46-C601-434F-9869-4B21DEA1D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72E3E-D751-C942-A606-6A7386E5C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95"/>
            <a:ext cx="10515600" cy="434064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633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5FD46-C601-434F-9869-4B21DEA1D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503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72E3E-D751-C942-A606-6A7386E5C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6304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530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21426-AF7A-1A42-8000-9AD7575A1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15DE89-6361-9E43-B625-D8A05D16A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4482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117D2-22FA-EC4E-BF9D-9140483B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893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5C953-4516-7944-B2E8-3781DCC78B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61221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3320F5-6F8C-4740-9151-BA03BC3F2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61221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8946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80F19-B8E2-A942-B66D-3F1DF301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9F472A-52D2-714D-B273-66D0E9398C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02130E-CC8A-4143-9F4F-4522A5020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4FE7DE-26F2-884D-81EB-63502AE8A7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80D6A3-4C56-DB40-B53F-555126C4AE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4021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958B0-B98F-694D-BEA3-BB0C2D078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181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6054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2882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06A4E-686F-7D4D-AAD6-727888B12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479D8-5789-6C4F-9DB7-A1909A9A1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0BC27-390A-5C44-939B-50CC6F46D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0644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0F4BE8D-28FC-2245-ACDB-749F051AB644}"/>
              </a:ext>
            </a:extLst>
          </p:cNvPr>
          <p:cNvSpPr/>
          <p:nvPr userDrawn="1"/>
        </p:nvSpPr>
        <p:spPr>
          <a:xfrm flipV="1">
            <a:off x="0" y="5994400"/>
            <a:ext cx="12192000" cy="863600"/>
          </a:xfrm>
          <a:prstGeom prst="rect">
            <a:avLst/>
          </a:prstGeom>
          <a:solidFill>
            <a:srgbClr val="D3D3C9">
              <a:alpha val="50000"/>
            </a:srgb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0" i="0" dirty="0">
              <a:latin typeface="Georgia" panose="02040502050405020303" pitchFamily="18" charset="0"/>
            </a:endParaRP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65FB2A3-816F-2648-953A-E63FBE092F8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14400" y="274638"/>
            <a:ext cx="7391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DD945DD-2AFA-C84E-993C-E98FB9F9BF6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914400" y="1600200"/>
            <a:ext cx="73914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0659BC3-21DC-994A-9D18-4EABBDA5EBC4}"/>
              </a:ext>
            </a:extLst>
          </p:cNvPr>
          <p:cNvSpPr txBox="1">
            <a:spLocks/>
          </p:cNvSpPr>
          <p:nvPr userDrawn="1"/>
        </p:nvSpPr>
        <p:spPr>
          <a:xfrm>
            <a:off x="11332834" y="6275388"/>
            <a:ext cx="641350" cy="341312"/>
          </a:xfrm>
          <a:prstGeom prst="rect">
            <a:avLst/>
          </a:prstGeom>
        </p:spPr>
        <p:txBody>
          <a:bodyPr/>
          <a:lstStyle>
            <a:lvl1pPr marL="182563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fld id="{17305D22-8E7E-6B41-BEC9-565AD26A9684}" type="slidenum">
              <a:rPr lang="en-US" altLang="en-US" sz="1100" b="0" i="0" smtClean="0">
                <a:solidFill>
                  <a:srgbClr val="7F7F7F"/>
                </a:solidFill>
                <a:latin typeface="Georgia" panose="02040502050405020303" pitchFamily="18" charset="0"/>
                <a:cs typeface="Arial" panose="020B0604020202020204" pitchFamily="34" charset="0"/>
              </a:rPr>
              <a:pPr eaLnBrk="1" hangingPunct="1">
                <a:spcBef>
                  <a:spcPct val="20000"/>
                </a:spcBef>
                <a:buClr>
                  <a:schemeClr val="accent2"/>
                </a:buClr>
                <a:buSzPct val="80000"/>
                <a:defRPr/>
              </a:pPr>
              <a:t>‹#›</a:t>
            </a:fld>
            <a:endParaRPr lang="en-US" altLang="en-US" sz="1100" b="0" i="0" dirty="0">
              <a:solidFill>
                <a:srgbClr val="7F7F7F"/>
              </a:solidFill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604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D1AA06-F52F-4A71-AEE2-DF143A3E37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/>
              <a:t>Fitting time series models, </a:t>
            </a:r>
            <a:br>
              <a:rPr lang="en-US" sz="4800" b="1" dirty="0"/>
            </a:br>
            <a:r>
              <a:rPr lang="en-US" sz="4800" b="1" dirty="0"/>
              <a:t>Part 2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39E8E67-8C47-4156-9314-57BC6889FC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CIHR Course Week 3</a:t>
            </a:r>
          </a:p>
          <a:p>
            <a:r>
              <a:rPr lang="en-US" dirty="0"/>
              <a:t>Isabel (Izzie) Fulcher</a:t>
            </a:r>
          </a:p>
          <a:p>
            <a:r>
              <a:rPr lang="en-US" dirty="0" err="1"/>
              <a:t>isabel_fulcher@hms.harvard.edu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95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05521-468D-E1F5-E98E-7085D8716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267" y="-165027"/>
            <a:ext cx="10892883" cy="1117986"/>
          </a:xfrm>
        </p:spPr>
        <p:txBody>
          <a:bodyPr/>
          <a:lstStyle/>
          <a:p>
            <a:r>
              <a:rPr lang="en-US" dirty="0"/>
              <a:t>Which model should we use to fit the data?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4BD21C-A4BF-3B0C-1288-CBCE76E9A00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5244" y="850716"/>
                <a:ext cx="9019478" cy="4340646"/>
              </a:xfrm>
            </p:spPr>
            <p:txBody>
              <a:bodyPr/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+ε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endParaRPr lang="en-US" sz="2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 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·time+ε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endParaRPr lang="en-US" sz="2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 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·time+β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·time</a:t>
                </a:r>
                <a:r>
                  <a:rPr lang="en-US" sz="2800" i="1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+ε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·sin(2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t/12)+ 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·cos(2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t/12)+ </a:t>
                </a: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ε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endParaRPr lang="en-US" sz="2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4BD21C-A4BF-3B0C-1288-CBCE76E9A0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5244" y="850716"/>
                <a:ext cx="9019478" cy="4340646"/>
              </a:xfrm>
              <a:blipFill>
                <a:blip r:embed="rId2"/>
                <a:stretch>
                  <a:fillRect l="-2230" t="-25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9A4441C8-8F6F-26B2-3F39-207298FD7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2767648"/>
            <a:ext cx="7924800" cy="409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5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14E7F-88B1-7614-8521-2B270030E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model would you use for this data?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DAECAA-92BB-22B7-EE62-C8CCF5474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807" y="1563688"/>
            <a:ext cx="6448771" cy="43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004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Syndromic surveillance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985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99ADE5DE-B334-FA4F-9806-DD62C778378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Research questions with time series data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3BCA5EFD-5C84-854D-AC08-800BC7060DD4}"/>
              </a:ext>
            </a:extLst>
          </p:cNvPr>
          <p:cNvSpPr txBox="1">
            <a:spLocks/>
          </p:cNvSpPr>
          <p:nvPr/>
        </p:nvSpPr>
        <p:spPr>
          <a:xfrm>
            <a:off x="838199" y="1258677"/>
            <a:ext cx="11077135" cy="43406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Describe</a:t>
            </a:r>
            <a:r>
              <a:rPr lang="en-US" dirty="0"/>
              <a:t> the behavior of an indicator over time </a:t>
            </a:r>
          </a:p>
          <a:p>
            <a:pPr lvl="1"/>
            <a:r>
              <a:rPr lang="en-US" dirty="0"/>
              <a:t>Is infant mortality decreasing over time? By how much?</a:t>
            </a:r>
          </a:p>
          <a:p>
            <a:pPr lvl="1"/>
            <a:r>
              <a:rPr lang="en-US" dirty="0"/>
              <a:t>What are the seasonal differences in malaria cases?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Detect</a:t>
            </a:r>
            <a:r>
              <a:rPr lang="en-US" dirty="0"/>
              <a:t> deviations from expected in an indicator</a:t>
            </a:r>
          </a:p>
          <a:p>
            <a:pPr lvl="1"/>
            <a:r>
              <a:rPr lang="en-US" dirty="0"/>
              <a:t>Is a region experiencing higher than expected cases of diarrhea?</a:t>
            </a:r>
          </a:p>
          <a:p>
            <a:pPr lvl="1"/>
            <a:r>
              <a:rPr lang="en-US" dirty="0"/>
              <a:t>Is the number of health facility deliveries lower than expected?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Measure</a:t>
            </a:r>
            <a:r>
              <a:rPr lang="en-US" dirty="0"/>
              <a:t> the impact of an intervention on an indicator</a:t>
            </a:r>
          </a:p>
          <a:p>
            <a:pPr lvl="1"/>
            <a:r>
              <a:rPr lang="en-US" dirty="0"/>
              <a:t>After social distancing measures were put in place, how many fewer COVID-19 cases were there?</a:t>
            </a: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F17A74-07B8-1E4D-8FBF-C1427029DC51}"/>
              </a:ext>
            </a:extLst>
          </p:cNvPr>
          <p:cNvSpPr/>
          <p:nvPr/>
        </p:nvSpPr>
        <p:spPr>
          <a:xfrm>
            <a:off x="838199" y="2764715"/>
            <a:ext cx="10005509" cy="154910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770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F1378840-3FB1-1947-A0FD-5420B5EA7E9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Detecting deviations from expected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959A39-8AE9-6A48-AC72-36B93A194E54}"/>
              </a:ext>
            </a:extLst>
          </p:cNvPr>
          <p:cNvSpPr/>
          <p:nvPr/>
        </p:nvSpPr>
        <p:spPr>
          <a:xfrm>
            <a:off x="838199" y="1388126"/>
            <a:ext cx="98251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u="sng" dirty="0">
                <a:latin typeface="Georgia" panose="02040502050405020303" pitchFamily="18" charset="0"/>
              </a:rPr>
              <a:t>Syndromic surveillance:</a:t>
            </a:r>
            <a:r>
              <a:rPr lang="en-US" sz="2400" dirty="0">
                <a:latin typeface="Georgia" panose="02040502050405020303" pitchFamily="18" charset="0"/>
              </a:rPr>
              <a:t> is the process of monitoring data on symptoms or outcomes related to a disease as a way to </a:t>
            </a:r>
            <a:r>
              <a:rPr lang="en-US" sz="2400" b="1" u="sng" dirty="0">
                <a:latin typeface="Georgia" panose="02040502050405020303" pitchFamily="18" charset="0"/>
              </a:rPr>
              <a:t>detect</a:t>
            </a:r>
            <a:r>
              <a:rPr lang="en-US" sz="2400" dirty="0">
                <a:latin typeface="Georgia" panose="02040502050405020303" pitchFamily="18" charset="0"/>
              </a:rPr>
              <a:t> areas that might be affected by the disease.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EC325-0F5B-984A-97CA-D317BFC2D0CB}"/>
              </a:ext>
            </a:extLst>
          </p:cNvPr>
          <p:cNvSpPr txBox="1"/>
          <p:nvPr/>
        </p:nvSpPr>
        <p:spPr>
          <a:xfrm>
            <a:off x="870531" y="2891135"/>
            <a:ext cx="4800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Georgia" panose="02040502050405020303" pitchFamily="18" charset="0"/>
              </a:rPr>
              <a:t>Pros: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Provide “warnings” for local areas.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Uses existing data.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Process can be automated.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B7DA98-D08F-0C44-80E6-5E4F30206116}"/>
              </a:ext>
            </a:extLst>
          </p:cNvPr>
          <p:cNvSpPr txBox="1"/>
          <p:nvPr/>
        </p:nvSpPr>
        <p:spPr>
          <a:xfrm>
            <a:off x="5997032" y="2891135"/>
            <a:ext cx="4800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Georgia" panose="02040502050405020303" pitchFamily="18" charset="0"/>
              </a:rPr>
              <a:t>Cons: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Not as good as monitoring the disease directly.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Changes could be explained by </a:t>
            </a:r>
            <a:r>
              <a:rPr lang="en-US" sz="2400" b="1" u="sng" dirty="0">
                <a:latin typeface="Georgia" panose="02040502050405020303" pitchFamily="18" charset="0"/>
              </a:rPr>
              <a:t>other factors</a:t>
            </a:r>
            <a:r>
              <a:rPr lang="en-US" sz="2400" dirty="0">
                <a:latin typeface="Georgia" panose="02040502050405020303" pitchFamily="18" charset="0"/>
              </a:rPr>
              <a:t> that should be considered.</a:t>
            </a:r>
          </a:p>
          <a:p>
            <a:endParaRPr lang="en-US" sz="24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684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4D2D65DF-E70A-884E-8486-28F72EDC8329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How to conduct syndromic surveillance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C9CEAFBC-8BE0-3640-BC0B-58D7DA768EFF}"/>
              </a:ext>
            </a:extLst>
          </p:cNvPr>
          <p:cNvSpPr txBox="1">
            <a:spLocks/>
          </p:cNvSpPr>
          <p:nvPr/>
        </p:nvSpPr>
        <p:spPr>
          <a:xfrm>
            <a:off x="838200" y="1258677"/>
            <a:ext cx="10950526" cy="43406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Step 1. </a:t>
            </a:r>
            <a:r>
              <a:rPr lang="en-US" dirty="0"/>
              <a:t>Choose relevant indicators to follow over time (</a:t>
            </a:r>
            <a:r>
              <a:rPr lang="en-US" i="1" dirty="0"/>
              <a:t>Session 1</a:t>
            </a:r>
            <a:r>
              <a:rPr lang="en-US" dirty="0"/>
              <a:t>) and format data for analysis (</a:t>
            </a:r>
            <a:r>
              <a:rPr lang="en-US" i="1" dirty="0"/>
              <a:t>Session 4</a:t>
            </a:r>
            <a:r>
              <a:rPr lang="en-US" dirty="0"/>
              <a:t>) </a:t>
            </a:r>
          </a:p>
          <a:p>
            <a:endParaRPr lang="en-US" sz="1400" dirty="0"/>
          </a:p>
          <a:p>
            <a:r>
              <a:rPr lang="en-US" b="1" dirty="0"/>
              <a:t>Step 2. </a:t>
            </a:r>
            <a:r>
              <a:rPr lang="en-US" dirty="0"/>
              <a:t>Determine baseline and evaluation periods</a:t>
            </a:r>
          </a:p>
          <a:p>
            <a:endParaRPr lang="en-US" sz="1400" dirty="0"/>
          </a:p>
          <a:p>
            <a:r>
              <a:rPr lang="en-US" b="1" dirty="0"/>
              <a:t>Step 3. </a:t>
            </a:r>
            <a:r>
              <a:rPr lang="en-US" dirty="0"/>
              <a:t>Fit time series model to baseline period (</a:t>
            </a:r>
            <a:r>
              <a:rPr lang="en-US" i="1" dirty="0"/>
              <a:t>Sessions 2 &amp; 3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sz="1400" dirty="0"/>
          </a:p>
          <a:p>
            <a:r>
              <a:rPr lang="en-US" b="1" dirty="0"/>
              <a:t>Step 4. </a:t>
            </a:r>
            <a:r>
              <a:rPr lang="en-US" dirty="0"/>
              <a:t>Using the model from Step 3, calculate deviations from expected in the evaluation period (</a:t>
            </a:r>
            <a:r>
              <a:rPr lang="en-US" i="1" dirty="0"/>
              <a:t>Session 3</a:t>
            </a:r>
            <a:r>
              <a:rPr lang="en-US" dirty="0"/>
              <a:t>) </a:t>
            </a:r>
          </a:p>
          <a:p>
            <a:endParaRPr lang="en-US" sz="1200" dirty="0"/>
          </a:p>
          <a:p>
            <a:r>
              <a:rPr lang="en-US" b="1" dirty="0"/>
              <a:t>Step 5. </a:t>
            </a:r>
            <a:r>
              <a:rPr lang="en-US" dirty="0"/>
              <a:t>Produce interpretable visualizations (</a:t>
            </a:r>
            <a:r>
              <a:rPr lang="en-US" i="1" dirty="0"/>
              <a:t>Session 4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848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7FB44EE6-FF5B-9647-8AC0-58D19317CD7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u="sng" dirty="0"/>
              <a:t>Group activity:</a:t>
            </a:r>
            <a:r>
              <a:rPr lang="en-US" dirty="0"/>
              <a:t> </a:t>
            </a:r>
            <a:r>
              <a:rPr lang="en-US" i="1" dirty="0"/>
              <a:t>how should we calculate deviations from expected?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47A4AF2-9C0D-AF4D-92F7-D2F14B12D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38200" y="2002794"/>
            <a:ext cx="10266583" cy="363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638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7FB44EE6-FF5B-9647-8AC0-58D19317CD7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u="sng" dirty="0"/>
              <a:t>Group activity</a:t>
            </a:r>
            <a:r>
              <a:rPr lang="en-US" dirty="0"/>
              <a:t>: </a:t>
            </a:r>
            <a:r>
              <a:rPr lang="en-US" i="1" dirty="0"/>
              <a:t>how should we calculate deviations from expected?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F0C9DD-013B-3643-B75E-686ECB4AD4A3}"/>
              </a:ext>
            </a:extLst>
          </p:cNvPr>
          <p:cNvSpPr txBox="1"/>
          <p:nvPr/>
        </p:nvSpPr>
        <p:spPr>
          <a:xfrm>
            <a:off x="965982" y="1921574"/>
            <a:ext cx="102600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sz="2400" dirty="0">
                <a:latin typeface="Georgia" panose="02040502050405020303" pitchFamily="18" charset="0"/>
              </a:rPr>
              <a:t>Are the number of malaria cases higher or lower than expected in January 2020? By how many malaria cases? </a:t>
            </a:r>
            <a:br>
              <a:rPr lang="en-US" sz="2400" dirty="0">
                <a:latin typeface="Georgia" panose="02040502050405020303" pitchFamily="18" charset="0"/>
              </a:rPr>
            </a:br>
            <a:endParaRPr lang="en-US" sz="2400" dirty="0">
              <a:latin typeface="Georgia" panose="02040502050405020303" pitchFamily="18" charset="0"/>
            </a:endParaRPr>
          </a:p>
          <a:p>
            <a:pPr marL="457200" indent="-457200" fontAlgn="base">
              <a:buFont typeface="+mj-lt"/>
              <a:buAutoNum type="arabicPeriod"/>
            </a:pPr>
            <a:r>
              <a:rPr lang="en-US" sz="2400" dirty="0">
                <a:latin typeface="Georgia" panose="02040502050405020303" pitchFamily="18" charset="0"/>
              </a:rPr>
              <a:t>In the evaluation period, are the observed numbers of malaria cases systematically higher than expected, lower than expected, or is there no discernable pattern?</a:t>
            </a:r>
            <a:br>
              <a:rPr lang="en-US" sz="2400" dirty="0">
                <a:latin typeface="Georgia" panose="02040502050405020303" pitchFamily="18" charset="0"/>
              </a:rPr>
            </a:br>
            <a:endParaRPr lang="en-US" sz="2400" dirty="0">
              <a:latin typeface="Georgia" panose="02040502050405020303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Georgia" panose="02040502050405020303" pitchFamily="18" charset="0"/>
              </a:rPr>
              <a:t>Does using </a:t>
            </a:r>
            <a:r>
              <a:rPr lang="en-US" sz="2400" i="1" dirty="0">
                <a:latin typeface="Georgia" panose="02040502050405020303" pitchFamily="18" charset="0"/>
              </a:rPr>
              <a:t>predicted cases - observed cases </a:t>
            </a:r>
            <a:r>
              <a:rPr lang="en-US" sz="2400" dirty="0">
                <a:latin typeface="Georgia" panose="02040502050405020303" pitchFamily="18" charset="0"/>
              </a:rPr>
              <a:t>to identify deviations make sense? How could this measure be improved?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2157E2D-39BD-BB45-9724-51039BC25503}"/>
              </a:ext>
            </a:extLst>
          </p:cNvPr>
          <p:cNvSpPr txBox="1"/>
          <p:nvPr/>
        </p:nvSpPr>
        <p:spPr>
          <a:xfrm>
            <a:off x="694006" y="5409677"/>
            <a:ext cx="10803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/>
              <a:t>Your group should answer these questions on a Google Form in a Breakout Room.</a:t>
            </a:r>
          </a:p>
        </p:txBody>
      </p:sp>
    </p:spTree>
    <p:extLst>
      <p:ext uri="{BB962C8B-B14F-4D97-AF65-F5344CB8AC3E}">
        <p14:creationId xmlns:p14="http://schemas.microsoft.com/office/powerpoint/2010/main" val="1673808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7FB44EE6-FF5B-9647-8AC0-58D19317CD7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Prediction intervals</a:t>
            </a:r>
          </a:p>
        </p:txBody>
      </p: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842B9668-6882-824B-B9CE-C813771E8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935" y="1217950"/>
            <a:ext cx="8766130" cy="310083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9F1EA77-B6E8-6149-BD43-637DE19B2FC3}"/>
              </a:ext>
            </a:extLst>
          </p:cNvPr>
          <p:cNvSpPr/>
          <p:nvPr/>
        </p:nvSpPr>
        <p:spPr>
          <a:xfrm>
            <a:off x="3005797" y="4332846"/>
            <a:ext cx="69681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Georgia" panose="02040502050405020303" pitchFamily="18" charset="0"/>
              </a:rPr>
              <a:t>Prediction interval: </a:t>
            </a:r>
            <a:r>
              <a:rPr lang="en-US" dirty="0">
                <a:latin typeface="Georgia" panose="02040502050405020303" pitchFamily="18" charset="0"/>
              </a:rPr>
              <a:t>the range of values where a </a:t>
            </a:r>
            <a:r>
              <a:rPr lang="en-US" u="sng" dirty="0">
                <a:latin typeface="Georgia" panose="02040502050405020303" pitchFamily="18" charset="0"/>
              </a:rPr>
              <a:t>future individual observation</a:t>
            </a:r>
            <a:r>
              <a:rPr lang="en-US" dirty="0">
                <a:latin typeface="Georgia" panose="02040502050405020303" pitchFamily="18" charset="0"/>
              </a:rPr>
              <a:t> (monthly count) is likely to fall.</a:t>
            </a:r>
          </a:p>
          <a:p>
            <a:endParaRPr lang="en-US" dirty="0">
              <a:latin typeface="Georgia" panose="02040502050405020303" pitchFamily="18" charset="0"/>
            </a:endParaRPr>
          </a:p>
          <a:p>
            <a:r>
              <a:rPr lang="en-US" dirty="0">
                <a:latin typeface="Georgia" panose="02040502050405020303" pitchFamily="18" charset="0"/>
              </a:rPr>
              <a:t>Prediction intervals are different than confidence intervals, because they correspond to an individual value, not the mean.</a:t>
            </a:r>
          </a:p>
        </p:txBody>
      </p:sp>
    </p:spTree>
    <p:extLst>
      <p:ext uri="{BB962C8B-B14F-4D97-AF65-F5344CB8AC3E}">
        <p14:creationId xmlns:p14="http://schemas.microsoft.com/office/powerpoint/2010/main" val="15234436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855FA088-C329-0922-413B-4FBE0CE95EE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Confidence vs. Prediction intervals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31131C-F3B1-12DD-CEE4-8F5AA20F1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865" y="1207459"/>
            <a:ext cx="8357898" cy="444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364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E37C-2AAB-4D88-A9A6-B6D8F54C9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6664"/>
          </a:xfrm>
        </p:spPr>
        <p:txBody>
          <a:bodyPr/>
          <a:lstStyle/>
          <a:p>
            <a:r>
              <a:rPr lang="en-US" b="1" dirty="0"/>
              <a:t>Goals of this course - today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6617-BA7C-4393-86AF-F9A5DB374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8677"/>
            <a:ext cx="10515600" cy="4340646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The specific objectives are:</a:t>
            </a:r>
          </a:p>
          <a:p>
            <a:pPr lvl="1"/>
            <a:r>
              <a:rPr lang="en-US" sz="2000" dirty="0"/>
              <a:t>To identify indicators most relevant for these purposes.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To describe and interpret the models used to a) establish a baseline; b) assess higher or lower levels than expected during the pandemic.</a:t>
            </a:r>
          </a:p>
          <a:p>
            <a:pPr lvl="1"/>
            <a:r>
              <a:rPr lang="en-US" sz="2000" dirty="0"/>
              <a:t>To understand the data processing pipeline - from receipt of indicator data to production of figures.</a:t>
            </a:r>
          </a:p>
          <a:p>
            <a:pPr lvl="1"/>
            <a:r>
              <a:rPr lang="en-US" sz="2000" dirty="0"/>
              <a:t>To </a:t>
            </a:r>
            <a:r>
              <a:rPr lang="en-US" sz="2000" dirty="0">
                <a:highlight>
                  <a:srgbClr val="FFFF00"/>
                </a:highlight>
              </a:rPr>
              <a:t>interpret results </a:t>
            </a:r>
            <a:r>
              <a:rPr lang="en-US" sz="2000" dirty="0"/>
              <a:t>from the various visualizations of the data and results.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To be able to implement the data cleaning, modeling and visualization process in R.</a:t>
            </a:r>
          </a:p>
          <a:p>
            <a:pPr marL="457200" lvl="1" indent="0">
              <a:buNone/>
            </a:pPr>
            <a:endParaRPr lang="en-US" sz="10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0205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18198-DAD6-E327-655A-6C69E19F1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32E580AC-62D8-2E37-8743-70193EB18B04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Confidence vs. Prediction intervals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500EB-F543-AD91-48B9-3015BDBFC479}"/>
              </a:ext>
            </a:extLst>
          </p:cNvPr>
          <p:cNvSpPr txBox="1"/>
          <p:nvPr/>
        </p:nvSpPr>
        <p:spPr>
          <a:xfrm>
            <a:off x="838200" y="1203459"/>
            <a:ext cx="69565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model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+ε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Confidence interval: Uses just the estimate of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interval: Uses the estimate of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2400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How Confidence and Prediction intervals work | by Shrey Parth | Towards  Data Science">
            <a:extLst>
              <a:ext uri="{FF2B5EF4-FFF2-40B4-BE49-F238E27FC236}">
                <a16:creationId xmlns:a16="http://schemas.microsoft.com/office/drawing/2014/main" id="{643E9961-63E6-66CE-38A5-1219919C3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65" y="2403788"/>
            <a:ext cx="4817327" cy="3612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618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88055-1696-9DF5-131F-777C469E9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A89E6AA7-90DB-8DB9-EBF1-F7F10B234C1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Syndromic Surveillance Training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2464F6-A43C-2E63-C3C1-4AA615849450}"/>
              </a:ext>
            </a:extLst>
          </p:cNvPr>
          <p:cNvSpPr txBox="1"/>
          <p:nvPr/>
        </p:nvSpPr>
        <p:spPr>
          <a:xfrm>
            <a:off x="838199" y="1203459"/>
            <a:ext cx="1021265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 skills learned in this training to a real dataset.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provided dataset, you will define a research question, examine the data, clean the data, run an analysis, and plot the results. You will work in teams of 1-3.</a:t>
            </a:r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10 minute presentation on Friday of your work. This should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description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figures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469921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63954F-3EB3-8B69-60BC-D54FC57D9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E26DC69D-9955-7ADA-7CBB-DA78F5252A9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Syndromic Surveillance Training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87EA7D-3261-EF1A-F9EF-F151867C7F88}"/>
              </a:ext>
            </a:extLst>
          </p:cNvPr>
          <p:cNvSpPr txBox="1"/>
          <p:nvPr/>
        </p:nvSpPr>
        <p:spPr>
          <a:xfrm>
            <a:off x="838199" y="1203459"/>
            <a:ext cx="1021265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Project: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Using HMIS indicators for births, do we see any change in 2024 from the previous years?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HMIS births from 2020-2024.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Fit 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trend+seasonal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birth data from 2020-2023. Predict into 2024. Compare predictions with observed.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Plot the predicted vs. observed. Compute the differences between the two.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608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A47A67-0B2E-EB23-3B11-28AD752745DC}"/>
              </a:ext>
            </a:extLst>
          </p:cNvPr>
          <p:cNvSpPr txBox="1"/>
          <p:nvPr/>
        </p:nvSpPr>
        <p:spPr>
          <a:xfrm>
            <a:off x="1009186" y="1226854"/>
            <a:ext cx="1030930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Why is a prediction interval generally wider than a confidence interval?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does changing the confidence level (e.g., from 95% to 99%) affect both types of intervals?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If trying to find the interval so that you are 90% sure a new observation will fall within, which interval do you use?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8F029B33-5365-B0F5-9748-A9A3FA4F6A44}"/>
              </a:ext>
            </a:extLst>
          </p:cNvPr>
          <p:cNvSpPr txBox="1">
            <a:spLocks/>
          </p:cNvSpPr>
          <p:nvPr/>
        </p:nvSpPr>
        <p:spPr>
          <a:xfrm>
            <a:off x="838199" y="365126"/>
            <a:ext cx="10970941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Review: Confidence vs. Prediction intervals</a:t>
            </a:r>
          </a:p>
        </p:txBody>
      </p:sp>
    </p:spTree>
    <p:extLst>
      <p:ext uri="{BB962C8B-B14F-4D97-AF65-F5344CB8AC3E}">
        <p14:creationId xmlns:p14="http://schemas.microsoft.com/office/powerpoint/2010/main" val="38201325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61EA7EF6-9218-A547-8A4A-D163973D88EE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165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b="1" dirty="0"/>
              <a:t>Next lecture: </a:t>
            </a:r>
            <a:r>
              <a:rPr lang="en-US" dirty="0"/>
              <a:t>Cleaning the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137881-8A4A-E14D-94FB-32AEA0EEBF82}"/>
              </a:ext>
            </a:extLst>
          </p:cNvPr>
          <p:cNvSpPr txBox="1"/>
          <p:nvPr/>
        </p:nvSpPr>
        <p:spPr>
          <a:xfrm>
            <a:off x="942535" y="1388126"/>
            <a:ext cx="1015687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Extracting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Setting up data in usable format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Identifying outliers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Dealing with missing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Automation </a:t>
            </a:r>
          </a:p>
        </p:txBody>
      </p:sp>
    </p:spTree>
    <p:extLst>
      <p:ext uri="{BB962C8B-B14F-4D97-AF65-F5344CB8AC3E}">
        <p14:creationId xmlns:p14="http://schemas.microsoft.com/office/powerpoint/2010/main" val="1169995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51DC51-D58D-4ED3-98DE-9546685CF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Objectives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BA807D-5681-473E-8240-54AE0F9A7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Recap of time series modeling from Part 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Syndromic surveillance</a:t>
            </a:r>
          </a:p>
          <a:p>
            <a:pPr lvl="1"/>
            <a:r>
              <a:rPr lang="en-US" dirty="0"/>
              <a:t>Motivation</a:t>
            </a:r>
          </a:p>
          <a:p>
            <a:pPr lvl="1"/>
            <a:r>
              <a:rPr lang="en-US" dirty="0"/>
              <a:t>Steps</a:t>
            </a:r>
          </a:p>
          <a:p>
            <a:pPr lvl="1"/>
            <a:r>
              <a:rPr lang="en-US" dirty="0"/>
              <a:t>Group activity</a:t>
            </a:r>
          </a:p>
          <a:p>
            <a:pPr lvl="1"/>
            <a:r>
              <a:rPr lang="en-US" dirty="0"/>
              <a:t>Prediction intervals</a:t>
            </a:r>
          </a:p>
        </p:txBody>
      </p:sp>
    </p:spTree>
    <p:extLst>
      <p:ext uri="{BB962C8B-B14F-4D97-AF65-F5344CB8AC3E}">
        <p14:creationId xmlns:p14="http://schemas.microsoft.com/office/powerpoint/2010/main" val="2533331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Part 1 Recap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768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99ADE5DE-B334-FA4F-9806-DD62C778378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Research questions with time series data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3BCA5EFD-5C84-854D-AC08-800BC7060DD4}"/>
              </a:ext>
            </a:extLst>
          </p:cNvPr>
          <p:cNvSpPr txBox="1">
            <a:spLocks/>
          </p:cNvSpPr>
          <p:nvPr/>
        </p:nvSpPr>
        <p:spPr>
          <a:xfrm>
            <a:off x="838199" y="1258677"/>
            <a:ext cx="11077135" cy="43406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Describe</a:t>
            </a:r>
            <a:r>
              <a:rPr lang="en-US" dirty="0"/>
              <a:t> the behavior of an indicator over time </a:t>
            </a:r>
          </a:p>
          <a:p>
            <a:pPr lvl="1"/>
            <a:r>
              <a:rPr lang="en-US" dirty="0"/>
              <a:t>Is infant mortality decreasing over time? By how much?</a:t>
            </a:r>
          </a:p>
          <a:p>
            <a:pPr lvl="1"/>
            <a:r>
              <a:rPr lang="en-US" dirty="0"/>
              <a:t>What are the seasonal differences in malaria cases?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Detect</a:t>
            </a:r>
            <a:r>
              <a:rPr lang="en-US" dirty="0"/>
              <a:t> deviations from expected in an indicator</a:t>
            </a:r>
          </a:p>
          <a:p>
            <a:pPr lvl="1"/>
            <a:r>
              <a:rPr lang="en-US" dirty="0"/>
              <a:t>Is a region experiencing higher than expected cases of diarrhea?</a:t>
            </a:r>
          </a:p>
          <a:p>
            <a:pPr lvl="1"/>
            <a:r>
              <a:rPr lang="en-US" dirty="0"/>
              <a:t>Is the number of health facility deliveries lower than expected?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Measure</a:t>
            </a:r>
            <a:r>
              <a:rPr lang="en-US" dirty="0"/>
              <a:t> the impact of an intervention on an indicator</a:t>
            </a:r>
          </a:p>
          <a:p>
            <a:pPr lvl="1"/>
            <a:r>
              <a:rPr lang="en-US" dirty="0"/>
              <a:t>After social distancing measures were put in place, how many fewer COVID-19 cases were there?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538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889875-FB0C-A041-8506-4A5E4C533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133" y="0"/>
            <a:ext cx="10505733" cy="597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037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FC9C02-4EF2-5743-9358-18BD1518E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51" y="0"/>
            <a:ext cx="10504698" cy="59666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F35888-483D-F64C-AE38-0264472E2659}"/>
              </a:ext>
            </a:extLst>
          </p:cNvPr>
          <p:cNvSpPr txBox="1"/>
          <p:nvPr/>
        </p:nvSpPr>
        <p:spPr>
          <a:xfrm>
            <a:off x="4485623" y="3617653"/>
            <a:ext cx="32207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36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+ε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3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1D1431-216D-1045-88F9-0A45A1D54817}"/>
              </a:ext>
            </a:extLst>
          </p:cNvPr>
          <p:cNvSpPr txBox="1"/>
          <p:nvPr/>
        </p:nvSpPr>
        <p:spPr>
          <a:xfrm>
            <a:off x="4761469" y="4264887"/>
            <a:ext cx="266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intercept only model</a:t>
            </a:r>
          </a:p>
        </p:txBody>
      </p:sp>
    </p:spTree>
    <p:extLst>
      <p:ext uri="{BB962C8B-B14F-4D97-AF65-F5344CB8AC3E}">
        <p14:creationId xmlns:p14="http://schemas.microsoft.com/office/powerpoint/2010/main" val="3974875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1A53C3-1D14-2745-8014-65781B62E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775" y="-1"/>
            <a:ext cx="10506449" cy="59676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C6EC06-A624-CF4C-A8C4-4E9E92CC06BA}"/>
              </a:ext>
            </a:extLst>
          </p:cNvPr>
          <p:cNvSpPr txBox="1"/>
          <p:nvPr/>
        </p:nvSpPr>
        <p:spPr>
          <a:xfrm>
            <a:off x="3561491" y="3574405"/>
            <a:ext cx="5069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36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·time+ε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3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40FAD8-CD62-2A40-A32C-DFBD7A530927}"/>
              </a:ext>
            </a:extLst>
          </p:cNvPr>
          <p:cNvSpPr txBox="1"/>
          <p:nvPr/>
        </p:nvSpPr>
        <p:spPr>
          <a:xfrm>
            <a:off x="4405123" y="4288697"/>
            <a:ext cx="3381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intercept and slope model</a:t>
            </a:r>
          </a:p>
        </p:txBody>
      </p:sp>
    </p:spTree>
    <p:extLst>
      <p:ext uri="{BB962C8B-B14F-4D97-AF65-F5344CB8AC3E}">
        <p14:creationId xmlns:p14="http://schemas.microsoft.com/office/powerpoint/2010/main" val="1338247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897792-1DB7-0D44-ABBA-9D70F3706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179" y="-1"/>
            <a:ext cx="10493642" cy="59603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A361E2-1D22-524B-B3C0-EFEF0BE0F4B6}"/>
              </a:ext>
            </a:extLst>
          </p:cNvPr>
          <p:cNvSpPr txBox="1"/>
          <p:nvPr/>
        </p:nvSpPr>
        <p:spPr>
          <a:xfrm>
            <a:off x="2746364" y="3642366"/>
            <a:ext cx="6699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36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·time+β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·time</a:t>
            </a:r>
            <a:r>
              <a:rPr lang="en-US" sz="36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+ε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3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CE5348-486A-7B49-8203-E6158BC2264D}"/>
              </a:ext>
            </a:extLst>
          </p:cNvPr>
          <p:cNvSpPr txBox="1"/>
          <p:nvPr/>
        </p:nvSpPr>
        <p:spPr>
          <a:xfrm>
            <a:off x="4405123" y="4288697"/>
            <a:ext cx="3381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model</a:t>
            </a:r>
          </a:p>
        </p:txBody>
      </p:sp>
    </p:spTree>
    <p:extLst>
      <p:ext uri="{BB962C8B-B14F-4D97-AF65-F5344CB8AC3E}">
        <p14:creationId xmlns:p14="http://schemas.microsoft.com/office/powerpoint/2010/main" val="172459533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1138</TotalTime>
  <Words>1188</Words>
  <Application>Microsoft Office PowerPoint</Application>
  <PresentationFormat>Widescreen</PresentationFormat>
  <Paragraphs>133</Paragraphs>
  <Slides>24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Cambria Math</vt:lpstr>
      <vt:lpstr>Georgia</vt:lpstr>
      <vt:lpstr>Times New Roman</vt:lpstr>
      <vt:lpstr>1_Office Theme</vt:lpstr>
      <vt:lpstr>Fitting time series models,  Part 2</vt:lpstr>
      <vt:lpstr>Goals of this course - today</vt:lpstr>
      <vt:lpstr>Teaching Objectives</vt:lpstr>
      <vt:lpstr>Time Series Part 1 Recap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Which model should we use to fit the data?</vt:lpstr>
      <vt:lpstr>What model would you use for this data?</vt:lpstr>
      <vt:lpstr>Syndromic surveillance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Audrey Mercadante</dc:creator>
  <cp:lastModifiedBy>Link, Nick</cp:lastModifiedBy>
  <cp:revision>109</cp:revision>
  <dcterms:created xsi:type="dcterms:W3CDTF">2019-03-28T20:29:47Z</dcterms:created>
  <dcterms:modified xsi:type="dcterms:W3CDTF">2024-12-08T19:24:12Z</dcterms:modified>
</cp:coreProperties>
</file>

<file path=docProps/thumbnail.jpeg>
</file>